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2" r:id="rId2"/>
    <p:sldId id="279" r:id="rId3"/>
    <p:sldId id="280" r:id="rId4"/>
    <p:sldId id="283" r:id="rId5"/>
    <p:sldId id="294" r:id="rId6"/>
    <p:sldId id="295" r:id="rId7"/>
    <p:sldId id="285" r:id="rId8"/>
    <p:sldId id="286" r:id="rId9"/>
    <p:sldId id="289" r:id="rId10"/>
    <p:sldId id="296" r:id="rId11"/>
    <p:sldId id="297" r:id="rId12"/>
    <p:sldId id="302" r:id="rId13"/>
    <p:sldId id="299" r:id="rId14"/>
    <p:sldId id="303" r:id="rId15"/>
    <p:sldId id="304" r:id="rId16"/>
    <p:sldId id="293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97" autoAdjust="0"/>
    <p:restoredTop sz="94648"/>
  </p:normalViewPr>
  <p:slideViewPr>
    <p:cSldViewPr>
      <p:cViewPr varScale="1">
        <p:scale>
          <a:sx n="84" d="100"/>
          <a:sy n="84" d="100"/>
        </p:scale>
        <p:origin x="273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4516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cs typeface="Segoe UI Light"/>
              </a:rPr>
              <a:t>标注</a:t>
            </a:r>
          </a:p>
        </p:txBody>
      </p:sp>
      <p:sp>
        <p:nvSpPr>
          <p:cNvPr id="7" name="矩形 6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英文 </a:t>
            </a:r>
            <a:r>
              <a:rPr lang="en-US" altLang="zh-CN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Segoe UI Light (</a:t>
            </a:r>
            <a:r>
              <a:rPr lang="zh-CN" altLang="en-US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正文</a:t>
            </a:r>
            <a:r>
              <a:rPr lang="en-US" altLang="zh-CN" sz="1333" dirty="0" smtClean="0">
                <a:solidFill>
                  <a:srgbClr val="FFFFFF"/>
                </a:solidFill>
                <a:latin typeface="Segoe UI Light"/>
                <a:cs typeface="Segoe UI Light"/>
              </a:rPr>
              <a:t>)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Office</a:t>
            </a:r>
            <a:r>
              <a:rPr lang="en-US" altLang="zh-CN" sz="1333" dirty="0">
                <a:solidFill>
                  <a:prstClr val="white"/>
                </a:solidFill>
              </a:rPr>
              <a:t>PLUS </a:t>
            </a:r>
            <a:r>
              <a:rPr lang="zh-CN" altLang="en-US" sz="1333" dirty="0">
                <a:solidFill>
                  <a:prstClr val="white"/>
                </a:solidFill>
              </a:rPr>
              <a:t>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如有建议请联系officeplus@microsoft.com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 err="1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152045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 descr="C:\Documents and Settings\Administrator\桌面\高清配图\高清图片01\18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2" t="7944" r="490" b="14132"/>
          <a:stretch/>
        </p:blipFill>
        <p:spPr bwMode="auto">
          <a:xfrm>
            <a:off x="-52570" y="-38099"/>
            <a:ext cx="12244570" cy="691515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 userDrawn="1"/>
        </p:nvSpPr>
        <p:spPr>
          <a:xfrm>
            <a:off x="-52570" y="-38099"/>
            <a:ext cx="12244570" cy="68960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1784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:\Documents and Settings\Administrator\桌面\高清配图\高清图片01\18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2" t="7944" r="490" b="14132"/>
          <a:stretch/>
        </p:blipFill>
        <p:spPr bwMode="auto">
          <a:xfrm>
            <a:off x="-52570" y="-38099"/>
            <a:ext cx="12244570" cy="691515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 userDrawn="1"/>
        </p:nvSpPr>
        <p:spPr>
          <a:xfrm>
            <a:off x="-52570" y="-38099"/>
            <a:ext cx="12244570" cy="68960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5116773" y="2487765"/>
            <a:ext cx="1733954" cy="1733954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cxnSp>
        <p:nvCxnSpPr>
          <p:cNvPr id="5" name="直接连接符 4"/>
          <p:cNvCxnSpPr/>
          <p:nvPr userDrawn="1"/>
        </p:nvCxnSpPr>
        <p:spPr>
          <a:xfrm flipV="1">
            <a:off x="3124200" y="3921723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 flipV="1">
            <a:off x="7311899" y="2154465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5137899" y="3113517"/>
            <a:ext cx="1691702" cy="482447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212128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008"/>
          <a:stretch/>
        </p:blipFill>
        <p:spPr>
          <a:xfrm>
            <a:off x="1536168" y="-16320"/>
            <a:ext cx="10680512" cy="4885480"/>
          </a:xfrm>
          <a:prstGeom prst="rect">
            <a:avLst/>
          </a:prstGeom>
        </p:spPr>
      </p:pic>
      <p:cxnSp>
        <p:nvCxnSpPr>
          <p:cNvPr id="8" name="直接连接符 7"/>
          <p:cNvCxnSpPr/>
          <p:nvPr userDrawn="1"/>
        </p:nvCxnSpPr>
        <p:spPr>
          <a:xfrm>
            <a:off x="-457200" y="438150"/>
            <a:ext cx="20193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704850" y="895350"/>
            <a:ext cx="39052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1050413"/>
            <a:ext cx="5401047" cy="28798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ADD YOUR TEXT HERE ADD YOUR TEXT 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 YOUR TEXT HERE</a:t>
            </a:r>
            <a:endParaRPr lang="zh-CN" altLang="en-US" dirty="0" smtClean="0"/>
          </a:p>
        </p:txBody>
      </p:sp>
      <p:sp>
        <p:nvSpPr>
          <p:cNvPr id="6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1" y="450726"/>
            <a:ext cx="1862758" cy="43204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  <p:sp>
        <p:nvSpPr>
          <p:cNvPr id="10" name="矩形 9"/>
          <p:cNvSpPr/>
          <p:nvPr userDrawn="1"/>
        </p:nvSpPr>
        <p:spPr>
          <a:xfrm>
            <a:off x="0" y="4869160"/>
            <a:ext cx="12192000" cy="1988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7213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>
          <a:xfrm>
            <a:off x="-457200" y="438150"/>
            <a:ext cx="20193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704850" y="895350"/>
            <a:ext cx="39052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1050413"/>
            <a:ext cx="5401047" cy="28798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ADD YOUR TEXT HERE ADD YOUR TEXT 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 YOUR TEXT HERE</a:t>
            </a:r>
            <a:endParaRPr lang="zh-CN" altLang="en-US" dirty="0" smtClean="0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1" y="450726"/>
            <a:ext cx="1862758" cy="43204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650237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 userDrawn="1"/>
        </p:nvSpPr>
        <p:spPr>
          <a:xfrm flipH="1">
            <a:off x="4583832" y="0"/>
            <a:ext cx="7608168" cy="6858000"/>
          </a:xfrm>
          <a:prstGeom prst="rtTriangle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直角三角形 3"/>
          <p:cNvSpPr/>
          <p:nvPr userDrawn="1"/>
        </p:nvSpPr>
        <p:spPr>
          <a:xfrm flipH="1">
            <a:off x="6798217" y="1772816"/>
            <a:ext cx="5393782" cy="5085183"/>
          </a:xfrm>
          <a:prstGeom prst="rtTriangle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直角三角形 4"/>
          <p:cNvSpPr/>
          <p:nvPr userDrawn="1"/>
        </p:nvSpPr>
        <p:spPr>
          <a:xfrm flipH="1">
            <a:off x="8760296" y="3622637"/>
            <a:ext cx="3431704" cy="3235363"/>
          </a:xfrm>
          <a:prstGeom prst="rtTriangle">
            <a:avLst/>
          </a:prstGeom>
          <a:solidFill>
            <a:schemeClr val="accent3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-457200" y="438150"/>
            <a:ext cx="20193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704850" y="895350"/>
            <a:ext cx="39052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1050413"/>
            <a:ext cx="5401047" cy="28798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ADD YOUR TEXT HERE ADD YOUR TEXT 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 YOUR TEXT HERE</a:t>
            </a:r>
            <a:endParaRPr lang="zh-CN" altLang="en-US" dirty="0" smtClean="0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1" y="450726"/>
            <a:ext cx="1862758" cy="43204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527838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 userDrawn="1"/>
        </p:nvCxnSpPr>
        <p:spPr>
          <a:xfrm>
            <a:off x="-457200" y="438150"/>
            <a:ext cx="20193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 userDrawn="1"/>
        </p:nvCxnSpPr>
        <p:spPr>
          <a:xfrm>
            <a:off x="704850" y="895350"/>
            <a:ext cx="39052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1050413"/>
            <a:ext cx="5401047" cy="28798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ADD YOUR TEXT HERE ADD YOUR TEXT 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 YOUR TEXT HERE</a:t>
            </a:r>
            <a:endParaRPr lang="zh-CN" altLang="en-US" dirty="0" smtClean="0"/>
          </a:p>
        </p:txBody>
      </p:sp>
      <p:sp>
        <p:nvSpPr>
          <p:cNvPr id="8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1" y="450726"/>
            <a:ext cx="1862758" cy="43204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890952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C:\Documents and Settings\Administrator\桌面\高清配图\高清图片01\18.jpg"/>
          <p:cNvPicPr>
            <a:picLocks noChangeAspect="1" noChangeArrowheads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2" t="7945" r="490" b="35813"/>
          <a:stretch/>
        </p:blipFill>
        <p:spPr bwMode="auto">
          <a:xfrm>
            <a:off x="-52570" y="-38099"/>
            <a:ext cx="12244570" cy="4991099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/>
          <p:cNvSpPr/>
          <p:nvPr userDrawn="1"/>
        </p:nvSpPr>
        <p:spPr>
          <a:xfrm>
            <a:off x="-52570" y="-38099"/>
            <a:ext cx="12244570" cy="4991099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-457200" y="438150"/>
            <a:ext cx="20193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 userDrawn="1"/>
        </p:nvCxnSpPr>
        <p:spPr>
          <a:xfrm>
            <a:off x="704850" y="895350"/>
            <a:ext cx="390525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704850" y="1050413"/>
            <a:ext cx="5401047" cy="287982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400" baseline="0">
                <a:solidFill>
                  <a:schemeClr val="accent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ADD YOUR TEXT HERE ADD YOUR TEXT HERE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 YOUR TEXT HERE</a:t>
            </a:r>
            <a:endParaRPr lang="zh-CN" altLang="en-US" dirty="0" smtClean="0"/>
          </a:p>
        </p:txBody>
      </p:sp>
      <p:sp>
        <p:nvSpPr>
          <p:cNvPr id="11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704851" y="450726"/>
            <a:ext cx="1862758" cy="43204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800" baseline="0">
                <a:solidFill>
                  <a:schemeClr val="bg1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 smtClean="0"/>
              <a:t>TEXT HERE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943511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tumblr_ndyg3pYbKW1tubinno1_1280.jp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6" b="10851"/>
          <a:stretch/>
        </p:blipFill>
        <p:spPr>
          <a:xfrm>
            <a:off x="0" y="-27384"/>
            <a:ext cx="12192000" cy="6912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948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84726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0" r:id="rId2"/>
    <p:sldLayoutId id="2147483658" r:id="rId3"/>
    <p:sldLayoutId id="2147483650" r:id="rId4"/>
    <p:sldLayoutId id="2147483659" r:id="rId5"/>
    <p:sldLayoutId id="2147483672" r:id="rId6"/>
    <p:sldLayoutId id="2147483671" r:id="rId7"/>
    <p:sldLayoutId id="2147483660" r:id="rId8"/>
    <p:sldLayoutId id="2147483661" r:id="rId9"/>
    <p:sldLayoutId id="2147483667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590550" y="4433107"/>
            <a:ext cx="97155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276600" y="3315589"/>
            <a:ext cx="908685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1343472" y="3274185"/>
            <a:ext cx="664797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TW" altLang="en-US" sz="7200" dirty="0" smtClean="0">
                <a:solidFill>
                  <a:schemeClr val="accent1"/>
                </a:solidFill>
                <a:latin typeface="+mj-ea"/>
                <a:ea typeface="+mj-ea"/>
              </a:rPr>
              <a:t>犯罪現場ＣＳＩ</a:t>
            </a:r>
            <a:endParaRPr kumimoji="1" lang="zh-CN" altLang="en-US" sz="7200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816700" y="6189822"/>
            <a:ext cx="6366735" cy="646327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r>
              <a:rPr kumimoji="1" lang="en-US" altLang="zh-CN" dirty="0" smtClean="0">
                <a:solidFill>
                  <a:schemeClr val="bg1"/>
                </a:solidFill>
                <a:latin typeface="+mj-ea"/>
                <a:ea typeface="+mj-ea"/>
              </a:rPr>
              <a:t>Presented by Mining Yourself</a:t>
            </a:r>
          </a:p>
          <a:p>
            <a:r>
              <a:rPr kumimoji="1" lang="en-US" altLang="zh-CN" dirty="0" smtClean="0">
                <a:solidFill>
                  <a:schemeClr val="bg1"/>
                </a:solidFill>
                <a:latin typeface="+mj-ea"/>
                <a:ea typeface="+mj-ea"/>
              </a:rPr>
              <a:t>Crew member</a:t>
            </a:r>
            <a:r>
              <a:rPr kumimoji="1" lang="zh-TW" altLang="en-US" dirty="0" smtClean="0">
                <a:solidFill>
                  <a:schemeClr val="bg1"/>
                </a:solidFill>
                <a:latin typeface="+mj-ea"/>
                <a:ea typeface="+mj-ea"/>
              </a:rPr>
              <a:t>：陳奕良、曾思瑋、謝芷玲、蘇傑華、謝俊康</a:t>
            </a:r>
            <a:endParaRPr kumimoji="1" lang="zh-CN" altLang="en-US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269173" y="1306665"/>
            <a:ext cx="1733954" cy="1733954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V="1">
            <a:off x="3276600" y="2531962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7464299" y="764704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7574499" y="4445571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973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9" t="2479" r="11619"/>
          <a:stretch/>
        </p:blipFill>
        <p:spPr>
          <a:xfrm>
            <a:off x="839416" y="1484784"/>
            <a:ext cx="5256584" cy="498121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5" name="矩形 4"/>
          <p:cNvSpPr/>
          <p:nvPr/>
        </p:nvSpPr>
        <p:spPr>
          <a:xfrm>
            <a:off x="695400" y="548680"/>
            <a:ext cx="37753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HK" altLang="en-US" sz="2000" dirty="0">
                <a:solidFill>
                  <a:schemeClr val="bg2"/>
                </a:solidFill>
              </a:rPr>
              <a:t>路燈密集</a:t>
            </a:r>
            <a:r>
              <a:rPr lang="zh-HK" altLang="en-US" sz="2000" dirty="0" smtClean="0">
                <a:solidFill>
                  <a:schemeClr val="bg2"/>
                </a:solidFill>
              </a:rPr>
              <a:t>度</a:t>
            </a:r>
            <a:r>
              <a:rPr lang="zh-TW" altLang="en-US" sz="2000" dirty="0">
                <a:solidFill>
                  <a:schemeClr val="bg1"/>
                </a:solidFill>
              </a:rPr>
              <a:t>和</a:t>
            </a:r>
            <a:r>
              <a:rPr lang="zh-HK" altLang="en-US" sz="2000" dirty="0" smtClean="0">
                <a:solidFill>
                  <a:schemeClr val="bg2"/>
                </a:solidFill>
              </a:rPr>
              <a:t>汽車竊盜</a:t>
            </a:r>
            <a:r>
              <a:rPr lang="zh-TW" altLang="en-US" sz="2000" dirty="0" smtClean="0">
                <a:solidFill>
                  <a:schemeClr val="bg2"/>
                </a:solidFill>
              </a:rPr>
              <a:t>個案</a:t>
            </a:r>
            <a:r>
              <a:rPr lang="zh-HK" altLang="en-US" sz="2000" dirty="0" smtClean="0">
                <a:solidFill>
                  <a:schemeClr val="bg2"/>
                </a:solidFill>
              </a:rPr>
              <a:t>關係</a:t>
            </a:r>
            <a:endParaRPr lang="zh-HK" altLang="en-US" sz="2000" dirty="0">
              <a:solidFill>
                <a:schemeClr val="bg2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6181462" y="5819666"/>
            <a:ext cx="27093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HK" altLang="en-US" dirty="0">
                <a:solidFill>
                  <a:schemeClr val="bg2"/>
                </a:solidFill>
              </a:rPr>
              <a:t>汽車竊盜</a:t>
            </a:r>
            <a:r>
              <a:rPr lang="zh-TW" altLang="en-US" dirty="0" smtClean="0">
                <a:solidFill>
                  <a:schemeClr val="bg2"/>
                </a:solidFill>
              </a:rPr>
              <a:t>個案</a:t>
            </a:r>
            <a:r>
              <a:rPr lang="en-US" altLang="zh-TW" dirty="0" smtClean="0">
                <a:solidFill>
                  <a:schemeClr val="bg2"/>
                </a:solidFill>
              </a:rPr>
              <a:t> - </a:t>
            </a:r>
            <a:r>
              <a:rPr lang="zh-TW" altLang="en-US" dirty="0" smtClean="0">
                <a:solidFill>
                  <a:schemeClr val="bg2"/>
                </a:solidFill>
              </a:rPr>
              <a:t>紅色點</a:t>
            </a:r>
            <a:endParaRPr lang="en-US" altLang="zh-TW" dirty="0">
              <a:solidFill>
                <a:schemeClr val="bg2"/>
              </a:solidFill>
            </a:endParaRPr>
          </a:p>
          <a:p>
            <a:r>
              <a:rPr lang="zh-HK" altLang="en-US" dirty="0">
                <a:solidFill>
                  <a:schemeClr val="bg2"/>
                </a:solidFill>
              </a:rPr>
              <a:t>路燈密集</a:t>
            </a:r>
            <a:r>
              <a:rPr lang="zh-HK" altLang="en-US" dirty="0" smtClean="0">
                <a:solidFill>
                  <a:schemeClr val="bg2"/>
                </a:solidFill>
              </a:rPr>
              <a:t>度 </a:t>
            </a:r>
            <a:r>
              <a:rPr lang="en-US" altLang="zh-TW" dirty="0" smtClean="0">
                <a:solidFill>
                  <a:schemeClr val="bg2"/>
                </a:solidFill>
              </a:rPr>
              <a:t>- </a:t>
            </a:r>
            <a:r>
              <a:rPr lang="zh-TW" altLang="en-US" dirty="0" smtClean="0">
                <a:solidFill>
                  <a:schemeClr val="bg2"/>
                </a:solidFill>
              </a:rPr>
              <a:t>黃色密度圖</a:t>
            </a:r>
            <a:endParaRPr lang="zh-HK" altLang="en-US" dirty="0">
              <a:solidFill>
                <a:schemeClr val="bg2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6710756" y="2819543"/>
            <a:ext cx="34163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HK" altLang="en-US" sz="3600" dirty="0">
                <a:solidFill>
                  <a:schemeClr val="bg2"/>
                </a:solidFill>
              </a:rPr>
              <a:t>路</a:t>
            </a:r>
            <a:r>
              <a:rPr lang="zh-HK" altLang="en-US" sz="2400" dirty="0">
                <a:solidFill>
                  <a:schemeClr val="bg2"/>
                </a:solidFill>
              </a:rPr>
              <a:t>燈密集度</a:t>
            </a:r>
            <a:r>
              <a:rPr lang="zh-TW" altLang="en-US" sz="2400" dirty="0">
                <a:solidFill>
                  <a:schemeClr val="bg2"/>
                </a:solidFill>
              </a:rPr>
              <a:t>稀</a:t>
            </a:r>
            <a:r>
              <a:rPr lang="zh-TW" altLang="en-US" sz="2400" dirty="0">
                <a:solidFill>
                  <a:schemeClr val="accent1">
                    <a:lumMod val="75000"/>
                  </a:schemeClr>
                </a:solidFill>
              </a:rPr>
              <a:t>疏</a:t>
            </a:r>
            <a:r>
              <a:rPr lang="zh-TW" altLang="en-US" sz="2400" dirty="0">
                <a:solidFill>
                  <a:schemeClr val="bg2"/>
                </a:solidFill>
              </a:rPr>
              <a:t>的地方</a:t>
            </a:r>
            <a:endParaRPr lang="en-US" altLang="zh-TW" sz="2400" dirty="0">
              <a:solidFill>
                <a:schemeClr val="bg2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8544272" y="3573016"/>
            <a:ext cx="28007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HK" altLang="en-US" sz="3600" dirty="0">
                <a:solidFill>
                  <a:schemeClr val="bg2"/>
                </a:solidFill>
              </a:rPr>
              <a:t>汽</a:t>
            </a:r>
            <a:r>
              <a:rPr lang="zh-HK" altLang="en-US" sz="2400" dirty="0">
                <a:solidFill>
                  <a:schemeClr val="bg2"/>
                </a:solidFill>
              </a:rPr>
              <a:t>車竊盜</a:t>
            </a:r>
            <a:r>
              <a:rPr lang="zh-TW" altLang="en-US" sz="2400" dirty="0">
                <a:solidFill>
                  <a:schemeClr val="bg2"/>
                </a:solidFill>
              </a:rPr>
              <a:t>個案別</a:t>
            </a:r>
            <a:r>
              <a:rPr lang="zh-TW" altLang="en-US" sz="2400" dirty="0">
                <a:solidFill>
                  <a:schemeClr val="accent1">
                    <a:lumMod val="75000"/>
                  </a:schemeClr>
                </a:solidFill>
              </a:rPr>
              <a:t>多</a:t>
            </a:r>
            <a:endParaRPr lang="en-US" altLang="zh-TW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1" name="直線接點 10"/>
          <p:cNvCxnSpPr/>
          <p:nvPr/>
        </p:nvCxnSpPr>
        <p:spPr>
          <a:xfrm>
            <a:off x="5735960" y="6465997"/>
            <a:ext cx="324036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" name="文字方塊 11"/>
          <p:cNvSpPr txBox="1"/>
          <p:nvPr/>
        </p:nvSpPr>
        <p:spPr>
          <a:xfrm>
            <a:off x="6181462" y="545033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 smtClean="0">
                <a:solidFill>
                  <a:schemeClr val="bg1"/>
                </a:solidFill>
              </a:rPr>
              <a:t>台北市</a:t>
            </a:r>
            <a:endParaRPr lang="zh-HK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767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9" t="3143" r="10405"/>
          <a:stretch/>
        </p:blipFill>
        <p:spPr>
          <a:xfrm>
            <a:off x="695670" y="1412776"/>
            <a:ext cx="5398273" cy="504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5" name="矩形 4"/>
          <p:cNvSpPr/>
          <p:nvPr/>
        </p:nvSpPr>
        <p:spPr>
          <a:xfrm>
            <a:off x="695400" y="548680"/>
            <a:ext cx="37753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dirty="0">
                <a:solidFill>
                  <a:schemeClr val="bg2"/>
                </a:solidFill>
              </a:rPr>
              <a:t>便利超商密集度和汽車竊盜關係</a:t>
            </a:r>
          </a:p>
        </p:txBody>
      </p:sp>
      <p:sp>
        <p:nvSpPr>
          <p:cNvPr id="7" name="矩形 6"/>
          <p:cNvSpPr/>
          <p:nvPr/>
        </p:nvSpPr>
        <p:spPr>
          <a:xfrm>
            <a:off x="6114613" y="5806445"/>
            <a:ext cx="31951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HK" altLang="en-US" dirty="0">
                <a:solidFill>
                  <a:schemeClr val="bg2"/>
                </a:solidFill>
              </a:rPr>
              <a:t>汽車竊盜</a:t>
            </a:r>
            <a:r>
              <a:rPr lang="zh-TW" altLang="en-US" dirty="0" smtClean="0">
                <a:solidFill>
                  <a:schemeClr val="bg2"/>
                </a:solidFill>
              </a:rPr>
              <a:t>個案</a:t>
            </a:r>
            <a:r>
              <a:rPr lang="en-US" altLang="zh-TW" dirty="0" smtClean="0">
                <a:solidFill>
                  <a:schemeClr val="bg2"/>
                </a:solidFill>
              </a:rPr>
              <a:t> - </a:t>
            </a:r>
            <a:r>
              <a:rPr lang="zh-TW" altLang="en-US" dirty="0" smtClean="0">
                <a:solidFill>
                  <a:schemeClr val="bg2"/>
                </a:solidFill>
              </a:rPr>
              <a:t>紅色點</a:t>
            </a:r>
            <a:endParaRPr lang="en-US" altLang="zh-TW" dirty="0">
              <a:solidFill>
                <a:schemeClr val="bg2"/>
              </a:solidFill>
            </a:endParaRPr>
          </a:p>
          <a:p>
            <a:r>
              <a:rPr lang="zh-TW" altLang="en-US" dirty="0">
                <a:solidFill>
                  <a:schemeClr val="bg2"/>
                </a:solidFill>
              </a:rPr>
              <a:t>便利超商</a:t>
            </a:r>
            <a:r>
              <a:rPr lang="zh-HK" altLang="en-US" dirty="0" smtClean="0">
                <a:solidFill>
                  <a:schemeClr val="bg2"/>
                </a:solidFill>
              </a:rPr>
              <a:t>密集度 </a:t>
            </a:r>
            <a:r>
              <a:rPr lang="en-US" altLang="zh-TW" dirty="0" smtClean="0">
                <a:solidFill>
                  <a:schemeClr val="bg2"/>
                </a:solidFill>
              </a:rPr>
              <a:t>– </a:t>
            </a:r>
            <a:r>
              <a:rPr lang="zh-TW" altLang="en-US" dirty="0">
                <a:solidFill>
                  <a:schemeClr val="bg2"/>
                </a:solidFill>
              </a:rPr>
              <a:t>綠</a:t>
            </a:r>
            <a:r>
              <a:rPr lang="zh-TW" altLang="en-US" dirty="0" smtClean="0">
                <a:solidFill>
                  <a:schemeClr val="bg2"/>
                </a:solidFill>
              </a:rPr>
              <a:t>色密度圖</a:t>
            </a:r>
            <a:endParaRPr lang="zh-HK" altLang="en-US" dirty="0">
              <a:solidFill>
                <a:schemeClr val="bg2"/>
              </a:solidFill>
            </a:endParaRPr>
          </a:p>
        </p:txBody>
      </p:sp>
      <p:cxnSp>
        <p:nvCxnSpPr>
          <p:cNvPr id="8" name="直線接點 7"/>
          <p:cNvCxnSpPr/>
          <p:nvPr/>
        </p:nvCxnSpPr>
        <p:spPr>
          <a:xfrm>
            <a:off x="5637044" y="6452776"/>
            <a:ext cx="324036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6744072" y="2854676"/>
            <a:ext cx="37240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600" dirty="0" smtClean="0">
                <a:solidFill>
                  <a:schemeClr val="bg2"/>
                </a:solidFill>
              </a:rPr>
              <a:t>便</a:t>
            </a:r>
            <a:r>
              <a:rPr lang="zh-TW" altLang="en-US" sz="2400" dirty="0" smtClean="0">
                <a:solidFill>
                  <a:schemeClr val="bg2"/>
                </a:solidFill>
              </a:rPr>
              <a:t>利店</a:t>
            </a:r>
            <a:r>
              <a:rPr lang="zh-HK" altLang="en-US" sz="2400" dirty="0" smtClean="0">
                <a:solidFill>
                  <a:schemeClr val="bg2"/>
                </a:solidFill>
              </a:rPr>
              <a:t>密集</a:t>
            </a:r>
            <a:r>
              <a:rPr lang="zh-HK" altLang="en-US" sz="2400" dirty="0">
                <a:solidFill>
                  <a:schemeClr val="bg2"/>
                </a:solidFill>
              </a:rPr>
              <a:t>度</a:t>
            </a:r>
            <a:r>
              <a:rPr lang="zh-TW" altLang="en-US" sz="2400" dirty="0">
                <a:solidFill>
                  <a:schemeClr val="bg2"/>
                </a:solidFill>
              </a:rPr>
              <a:t>稀</a:t>
            </a:r>
            <a:r>
              <a:rPr lang="zh-TW" altLang="en-US" sz="2400" dirty="0">
                <a:solidFill>
                  <a:schemeClr val="accent1">
                    <a:lumMod val="75000"/>
                  </a:schemeClr>
                </a:solidFill>
              </a:rPr>
              <a:t>疏</a:t>
            </a:r>
            <a:r>
              <a:rPr lang="zh-TW" altLang="en-US" sz="2400" dirty="0">
                <a:solidFill>
                  <a:schemeClr val="bg2"/>
                </a:solidFill>
              </a:rPr>
              <a:t>的地方</a:t>
            </a:r>
            <a:endParaRPr lang="en-US" altLang="zh-TW" sz="2400" dirty="0">
              <a:solidFill>
                <a:schemeClr val="bg2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472264" y="3684229"/>
            <a:ext cx="28007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HK" altLang="en-US" sz="3600" dirty="0">
                <a:solidFill>
                  <a:schemeClr val="bg2"/>
                </a:solidFill>
              </a:rPr>
              <a:t>汽</a:t>
            </a:r>
            <a:r>
              <a:rPr lang="zh-HK" altLang="en-US" sz="2400" dirty="0">
                <a:solidFill>
                  <a:schemeClr val="bg2"/>
                </a:solidFill>
              </a:rPr>
              <a:t>車竊盜</a:t>
            </a:r>
            <a:r>
              <a:rPr lang="zh-TW" altLang="en-US" sz="2400" dirty="0">
                <a:solidFill>
                  <a:schemeClr val="bg2"/>
                </a:solidFill>
              </a:rPr>
              <a:t>個案別</a:t>
            </a:r>
            <a:r>
              <a:rPr lang="zh-TW" altLang="en-US" sz="2400" dirty="0">
                <a:solidFill>
                  <a:schemeClr val="accent1">
                    <a:lumMod val="75000"/>
                  </a:schemeClr>
                </a:solidFill>
              </a:rPr>
              <a:t>多</a:t>
            </a:r>
            <a:endParaRPr lang="en-US" altLang="zh-TW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625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95400" y="548680"/>
            <a:ext cx="33515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000" b="1" dirty="0" smtClean="0">
                <a:solidFill>
                  <a:schemeClr val="bg2"/>
                </a:solidFill>
              </a:rPr>
              <a:t>CCTV</a:t>
            </a:r>
            <a:r>
              <a:rPr lang="zh-TW" altLang="en-US" sz="2000" dirty="0" smtClean="0">
                <a:solidFill>
                  <a:schemeClr val="bg2"/>
                </a:solidFill>
              </a:rPr>
              <a:t>密集</a:t>
            </a:r>
            <a:r>
              <a:rPr lang="zh-TW" altLang="en-US" sz="2000" dirty="0">
                <a:solidFill>
                  <a:schemeClr val="bg2"/>
                </a:solidFill>
              </a:rPr>
              <a:t>度和住宅竊盜關係</a:t>
            </a:r>
          </a:p>
        </p:txBody>
      </p:sp>
      <p:sp>
        <p:nvSpPr>
          <p:cNvPr id="7" name="矩形 6"/>
          <p:cNvSpPr/>
          <p:nvPr/>
        </p:nvSpPr>
        <p:spPr>
          <a:xfrm>
            <a:off x="6134788" y="5366318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>
                <a:solidFill>
                  <a:schemeClr val="bg2"/>
                </a:solidFill>
              </a:rPr>
              <a:t>台北市萬華、大安</a:t>
            </a:r>
            <a:r>
              <a:rPr lang="zh-TW" altLang="en-US" dirty="0">
                <a:solidFill>
                  <a:schemeClr val="bg2"/>
                </a:solidFill>
              </a:rPr>
              <a:t>和</a:t>
            </a:r>
            <a:r>
              <a:rPr lang="zh-TW" altLang="en-US" dirty="0" smtClean="0">
                <a:solidFill>
                  <a:schemeClr val="bg2"/>
                </a:solidFill>
              </a:rPr>
              <a:t>信義三個區的</a:t>
            </a:r>
            <a:endParaRPr lang="zh-HK" altLang="en-US" dirty="0">
              <a:solidFill>
                <a:schemeClr val="bg2"/>
              </a:solidFill>
            </a:endParaRPr>
          </a:p>
        </p:txBody>
      </p:sp>
      <p:cxnSp>
        <p:nvCxnSpPr>
          <p:cNvPr id="8" name="直線接點 7"/>
          <p:cNvCxnSpPr/>
          <p:nvPr/>
        </p:nvCxnSpPr>
        <p:spPr>
          <a:xfrm>
            <a:off x="5637044" y="6452776"/>
            <a:ext cx="324036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6946980" y="2695165"/>
            <a:ext cx="33687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>
                <a:solidFill>
                  <a:schemeClr val="bg2"/>
                </a:solidFill>
              </a:rPr>
              <a:t>CCTV</a:t>
            </a:r>
            <a:r>
              <a:rPr lang="zh-TW" altLang="en-US" sz="2400" dirty="0">
                <a:solidFill>
                  <a:schemeClr val="bg2"/>
                </a:solidFill>
              </a:rPr>
              <a:t>密集度稀</a:t>
            </a:r>
            <a:r>
              <a:rPr lang="zh-TW" altLang="en-US" sz="2400" dirty="0" smtClean="0">
                <a:solidFill>
                  <a:schemeClr val="accent1">
                    <a:lumMod val="75000"/>
                  </a:schemeClr>
                </a:solidFill>
              </a:rPr>
              <a:t>疏</a:t>
            </a:r>
            <a:r>
              <a:rPr lang="zh-TW" altLang="en-US" sz="2400" dirty="0">
                <a:solidFill>
                  <a:schemeClr val="bg2"/>
                </a:solidFill>
              </a:rPr>
              <a:t>的地方</a:t>
            </a:r>
            <a:endParaRPr lang="en-US" altLang="zh-TW" sz="2400" dirty="0">
              <a:solidFill>
                <a:schemeClr val="bg2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616280" y="3356992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chemeClr val="bg2"/>
                </a:solidFill>
              </a:rPr>
              <a:t>住宅竊盜</a:t>
            </a:r>
            <a:r>
              <a:rPr lang="zh-TW" altLang="en-US" sz="2400" dirty="0" smtClean="0">
                <a:solidFill>
                  <a:schemeClr val="bg2"/>
                </a:solidFill>
              </a:rPr>
              <a:t>個案</a:t>
            </a:r>
            <a:r>
              <a:rPr lang="zh-TW" altLang="en-US" sz="2400" dirty="0">
                <a:solidFill>
                  <a:schemeClr val="bg2"/>
                </a:solidFill>
              </a:rPr>
              <a:t>別</a:t>
            </a:r>
            <a:r>
              <a:rPr lang="zh-TW" altLang="en-US" sz="2400" dirty="0">
                <a:solidFill>
                  <a:schemeClr val="accent1">
                    <a:lumMod val="75000"/>
                  </a:schemeClr>
                </a:solidFill>
              </a:rPr>
              <a:t>多</a:t>
            </a:r>
            <a:endParaRPr lang="en-US" altLang="zh-TW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154598" y="5775775"/>
            <a:ext cx="27265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HK" altLang="en-US" dirty="0">
                <a:solidFill>
                  <a:schemeClr val="bg2"/>
                </a:solidFill>
              </a:rPr>
              <a:t>住宅竊盜</a:t>
            </a:r>
            <a:r>
              <a:rPr lang="zh-TW" altLang="en-US" dirty="0" smtClean="0">
                <a:solidFill>
                  <a:schemeClr val="bg2"/>
                </a:solidFill>
              </a:rPr>
              <a:t>個案</a:t>
            </a:r>
            <a:r>
              <a:rPr lang="en-US" altLang="zh-TW" dirty="0" smtClean="0">
                <a:solidFill>
                  <a:schemeClr val="bg2"/>
                </a:solidFill>
              </a:rPr>
              <a:t> - </a:t>
            </a:r>
            <a:r>
              <a:rPr lang="zh-TW" altLang="en-US" dirty="0" smtClean="0">
                <a:solidFill>
                  <a:schemeClr val="bg2"/>
                </a:solidFill>
              </a:rPr>
              <a:t>紅色點</a:t>
            </a:r>
            <a:endParaRPr lang="en-US" altLang="zh-TW" dirty="0">
              <a:solidFill>
                <a:schemeClr val="bg2"/>
              </a:solidFill>
            </a:endParaRPr>
          </a:p>
          <a:p>
            <a:r>
              <a:rPr lang="en-US" altLang="zh-TW" dirty="0" smtClean="0">
                <a:solidFill>
                  <a:schemeClr val="bg2"/>
                </a:solidFill>
              </a:rPr>
              <a:t>CCTV</a:t>
            </a:r>
            <a:r>
              <a:rPr lang="zh-HK" altLang="en-US" dirty="0" smtClean="0">
                <a:solidFill>
                  <a:schemeClr val="bg2"/>
                </a:solidFill>
              </a:rPr>
              <a:t>密集</a:t>
            </a:r>
            <a:r>
              <a:rPr lang="zh-HK" altLang="en-US" dirty="0">
                <a:solidFill>
                  <a:schemeClr val="bg2"/>
                </a:solidFill>
              </a:rPr>
              <a:t>度</a:t>
            </a:r>
            <a:r>
              <a:rPr lang="en-US" altLang="zh-TW" dirty="0" smtClean="0">
                <a:solidFill>
                  <a:schemeClr val="bg2"/>
                </a:solidFill>
              </a:rPr>
              <a:t>- </a:t>
            </a:r>
            <a:r>
              <a:rPr lang="zh-TW" altLang="en-US" dirty="0">
                <a:solidFill>
                  <a:schemeClr val="bg2"/>
                </a:solidFill>
              </a:rPr>
              <a:t>灰</a:t>
            </a:r>
            <a:r>
              <a:rPr lang="zh-TW" altLang="en-US" dirty="0" smtClean="0">
                <a:solidFill>
                  <a:schemeClr val="bg2"/>
                </a:solidFill>
              </a:rPr>
              <a:t>色密度圖</a:t>
            </a:r>
            <a:endParaRPr lang="zh-HK" altLang="en-US" dirty="0">
              <a:solidFill>
                <a:schemeClr val="bg2"/>
              </a:solidFill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3" t="2750" r="10625"/>
          <a:stretch/>
        </p:blipFill>
        <p:spPr>
          <a:xfrm>
            <a:off x="767408" y="1395535"/>
            <a:ext cx="5387190" cy="504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cxnSp>
        <p:nvCxnSpPr>
          <p:cNvPr id="13" name="直線接點 12"/>
          <p:cNvCxnSpPr/>
          <p:nvPr/>
        </p:nvCxnSpPr>
        <p:spPr>
          <a:xfrm>
            <a:off x="5951984" y="5770009"/>
            <a:ext cx="324036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494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95400" y="548680"/>
            <a:ext cx="447911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" dirty="0">
                <a:solidFill>
                  <a:schemeClr val="bg2"/>
                </a:solidFill>
              </a:rPr>
              <a:t>便利超商密集度</a:t>
            </a:r>
            <a:r>
              <a:rPr lang="zh-TW" altLang="en-US" sz="2000" dirty="0" smtClean="0">
                <a:solidFill>
                  <a:schemeClr val="bg2"/>
                </a:solidFill>
              </a:rPr>
              <a:t>和自行車竊盜關係 </a:t>
            </a:r>
            <a:r>
              <a:rPr lang="en-US" altLang="zh-TW" sz="2000" dirty="0" smtClean="0">
                <a:solidFill>
                  <a:schemeClr val="bg2"/>
                </a:solidFill>
              </a:rPr>
              <a:t>( 1 )</a:t>
            </a:r>
            <a:endParaRPr lang="zh-TW" altLang="en-US" sz="2000" dirty="0">
              <a:solidFill>
                <a:schemeClr val="bg2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6014119" y="5382879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>
                <a:solidFill>
                  <a:schemeClr val="bg2"/>
                </a:solidFill>
              </a:rPr>
              <a:t>台北市萬華、大安</a:t>
            </a:r>
            <a:r>
              <a:rPr lang="zh-TW" altLang="en-US" dirty="0">
                <a:solidFill>
                  <a:schemeClr val="bg2"/>
                </a:solidFill>
              </a:rPr>
              <a:t>和</a:t>
            </a:r>
            <a:r>
              <a:rPr lang="zh-TW" altLang="en-US" dirty="0" smtClean="0">
                <a:solidFill>
                  <a:schemeClr val="bg2"/>
                </a:solidFill>
              </a:rPr>
              <a:t>信義三個區</a:t>
            </a:r>
            <a:endParaRPr lang="zh-HK" altLang="en-US" dirty="0">
              <a:solidFill>
                <a:schemeClr val="bg2"/>
              </a:solidFill>
            </a:endParaRPr>
          </a:p>
        </p:txBody>
      </p:sp>
      <p:cxnSp>
        <p:nvCxnSpPr>
          <p:cNvPr id="8" name="直線接點 7"/>
          <p:cNvCxnSpPr/>
          <p:nvPr/>
        </p:nvCxnSpPr>
        <p:spPr>
          <a:xfrm>
            <a:off x="5637044" y="6452776"/>
            <a:ext cx="324036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6946980" y="2695165"/>
            <a:ext cx="35702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 smtClean="0">
                <a:solidFill>
                  <a:schemeClr val="bg2"/>
                </a:solidFill>
              </a:rPr>
              <a:t>便利店</a:t>
            </a:r>
            <a:r>
              <a:rPr lang="zh-HK" altLang="en-US" sz="2400" dirty="0" smtClean="0">
                <a:solidFill>
                  <a:schemeClr val="bg2"/>
                </a:solidFill>
              </a:rPr>
              <a:t>密集</a:t>
            </a:r>
            <a:r>
              <a:rPr lang="zh-HK" altLang="en-US" sz="2400" dirty="0">
                <a:solidFill>
                  <a:schemeClr val="bg2"/>
                </a:solidFill>
              </a:rPr>
              <a:t>度</a:t>
            </a:r>
            <a:r>
              <a:rPr lang="zh-TW" altLang="en-US" sz="2400" dirty="0">
                <a:solidFill>
                  <a:schemeClr val="bg2"/>
                </a:solidFill>
              </a:rPr>
              <a:t>稀</a:t>
            </a:r>
            <a:r>
              <a:rPr lang="zh-TW" altLang="en-US" sz="2400" dirty="0">
                <a:solidFill>
                  <a:schemeClr val="accent1">
                    <a:lumMod val="75000"/>
                  </a:schemeClr>
                </a:solidFill>
              </a:rPr>
              <a:t>疏</a:t>
            </a:r>
            <a:r>
              <a:rPr lang="zh-TW" altLang="en-US" sz="2400" dirty="0">
                <a:solidFill>
                  <a:schemeClr val="bg2"/>
                </a:solidFill>
              </a:rPr>
              <a:t>的地方</a:t>
            </a:r>
            <a:endParaRPr lang="en-US" altLang="zh-TW" sz="2400" dirty="0">
              <a:solidFill>
                <a:schemeClr val="bg2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616280" y="3356992"/>
            <a:ext cx="29546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>
                <a:solidFill>
                  <a:schemeClr val="bg2"/>
                </a:solidFill>
              </a:rPr>
              <a:t>自行車</a:t>
            </a:r>
            <a:r>
              <a:rPr lang="zh-HK" altLang="en-US" sz="2400" dirty="0" smtClean="0">
                <a:solidFill>
                  <a:schemeClr val="bg2"/>
                </a:solidFill>
              </a:rPr>
              <a:t>竊盜</a:t>
            </a:r>
            <a:r>
              <a:rPr lang="zh-TW" altLang="en-US" sz="2400" dirty="0">
                <a:solidFill>
                  <a:schemeClr val="bg2"/>
                </a:solidFill>
              </a:rPr>
              <a:t>個案別</a:t>
            </a:r>
            <a:r>
              <a:rPr lang="zh-TW" altLang="en-US" sz="2400" dirty="0">
                <a:solidFill>
                  <a:schemeClr val="accent1">
                    <a:lumMod val="75000"/>
                  </a:schemeClr>
                </a:solidFill>
              </a:rPr>
              <a:t>多</a:t>
            </a:r>
            <a:endParaRPr lang="en-US" altLang="zh-TW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82" t="2252" r="11852"/>
          <a:stretch/>
        </p:blipFill>
        <p:spPr>
          <a:xfrm>
            <a:off x="876642" y="1482097"/>
            <a:ext cx="5184576" cy="49706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12" name="矩形 11"/>
          <p:cNvSpPr/>
          <p:nvPr/>
        </p:nvSpPr>
        <p:spPr>
          <a:xfrm>
            <a:off x="6168008" y="5797926"/>
            <a:ext cx="31085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HK" altLang="en-US" dirty="0">
                <a:solidFill>
                  <a:schemeClr val="bg2"/>
                </a:solidFill>
              </a:rPr>
              <a:t>自行車竊盜</a:t>
            </a:r>
            <a:r>
              <a:rPr lang="zh-TW" altLang="en-US" dirty="0" smtClean="0">
                <a:solidFill>
                  <a:schemeClr val="bg2"/>
                </a:solidFill>
              </a:rPr>
              <a:t>個案</a:t>
            </a:r>
            <a:r>
              <a:rPr lang="en-US" altLang="zh-TW" dirty="0" smtClean="0">
                <a:solidFill>
                  <a:schemeClr val="bg2"/>
                </a:solidFill>
              </a:rPr>
              <a:t> - </a:t>
            </a:r>
            <a:r>
              <a:rPr lang="zh-TW" altLang="en-US" dirty="0" smtClean="0">
                <a:solidFill>
                  <a:schemeClr val="bg2"/>
                </a:solidFill>
              </a:rPr>
              <a:t>紅色點</a:t>
            </a:r>
            <a:endParaRPr lang="en-US" altLang="zh-TW" dirty="0">
              <a:solidFill>
                <a:schemeClr val="bg2"/>
              </a:solidFill>
            </a:endParaRPr>
          </a:p>
          <a:p>
            <a:r>
              <a:rPr lang="zh-HK" altLang="en-US" dirty="0">
                <a:solidFill>
                  <a:schemeClr val="bg2"/>
                </a:solidFill>
              </a:rPr>
              <a:t>便利超商密集度</a:t>
            </a:r>
            <a:r>
              <a:rPr lang="en-US" altLang="zh-TW" dirty="0" smtClean="0">
                <a:solidFill>
                  <a:schemeClr val="bg2"/>
                </a:solidFill>
              </a:rPr>
              <a:t>- </a:t>
            </a:r>
            <a:r>
              <a:rPr lang="zh-TW" altLang="en-US" dirty="0" smtClean="0">
                <a:solidFill>
                  <a:schemeClr val="bg2"/>
                </a:solidFill>
              </a:rPr>
              <a:t>綠色密度圖</a:t>
            </a:r>
            <a:endParaRPr lang="zh-HK" altLang="en-US" dirty="0">
              <a:solidFill>
                <a:schemeClr val="bg2"/>
              </a:solidFill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11280576" y="2492896"/>
            <a:ext cx="71365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sz="9600" b="1" dirty="0" smtClean="0">
                <a:solidFill>
                  <a:schemeClr val="bg1"/>
                </a:solidFill>
              </a:rPr>
              <a:t>?</a:t>
            </a:r>
            <a:endParaRPr lang="zh-HK" altLang="en-US" sz="9600" b="1" dirty="0">
              <a:solidFill>
                <a:schemeClr val="bg1"/>
              </a:solidFill>
            </a:endParaRPr>
          </a:p>
        </p:txBody>
      </p:sp>
      <p:cxnSp>
        <p:nvCxnSpPr>
          <p:cNvPr id="13" name="直線接點 12"/>
          <p:cNvCxnSpPr/>
          <p:nvPr/>
        </p:nvCxnSpPr>
        <p:spPr>
          <a:xfrm>
            <a:off x="5951984" y="5715939"/>
            <a:ext cx="324036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387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11424" y="538391"/>
            <a:ext cx="40479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>
                <a:solidFill>
                  <a:schemeClr val="bg2"/>
                </a:solidFill>
              </a:rPr>
              <a:t>便利超商密集度和自行車竊盜關係 </a:t>
            </a:r>
            <a:r>
              <a:rPr lang="en-US" altLang="zh-TW" dirty="0">
                <a:solidFill>
                  <a:schemeClr val="bg2"/>
                </a:solidFill>
              </a:rPr>
              <a:t>( </a:t>
            </a:r>
            <a:r>
              <a:rPr lang="en-US" altLang="zh-TW" dirty="0" smtClean="0">
                <a:solidFill>
                  <a:schemeClr val="bg2"/>
                </a:solidFill>
              </a:rPr>
              <a:t>2 </a:t>
            </a:r>
            <a:r>
              <a:rPr lang="en-US" altLang="zh-TW" dirty="0">
                <a:solidFill>
                  <a:schemeClr val="bg2"/>
                </a:solidFill>
              </a:rPr>
              <a:t>)</a:t>
            </a:r>
            <a:endParaRPr lang="zh-TW" altLang="en-US" dirty="0">
              <a:solidFill>
                <a:schemeClr val="bg2"/>
              </a:solidFill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2" t="3820" r="4815" b="3292"/>
          <a:stretch/>
        </p:blipFill>
        <p:spPr>
          <a:xfrm>
            <a:off x="6456040" y="1129541"/>
            <a:ext cx="4817647" cy="468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6" name="矩形 5"/>
          <p:cNvSpPr/>
          <p:nvPr/>
        </p:nvSpPr>
        <p:spPr>
          <a:xfrm>
            <a:off x="2639616" y="6093296"/>
            <a:ext cx="72635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400" dirty="0" smtClean="0">
                <a:solidFill>
                  <a:schemeClr val="bg2"/>
                </a:solidFill>
              </a:rPr>
              <a:t>便利</a:t>
            </a:r>
            <a:r>
              <a:rPr lang="zh-TW" altLang="en-US" sz="2400" dirty="0">
                <a:solidFill>
                  <a:schemeClr val="bg2"/>
                </a:solidFill>
              </a:rPr>
              <a:t>超商密集</a:t>
            </a:r>
            <a:r>
              <a:rPr lang="zh-TW" altLang="en-US" sz="2400" dirty="0" smtClean="0">
                <a:solidFill>
                  <a:schemeClr val="bg2"/>
                </a:solidFill>
              </a:rPr>
              <a:t>度高低，</a:t>
            </a:r>
            <a:r>
              <a:rPr lang="zh-TW" altLang="en-US" sz="24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不影響</a:t>
            </a:r>
            <a:r>
              <a:rPr lang="zh-TW" altLang="en-US" sz="2400" dirty="0" smtClean="0">
                <a:solidFill>
                  <a:schemeClr val="bg2"/>
                </a:solidFill>
              </a:rPr>
              <a:t>自行車竊盜事件發生。</a:t>
            </a:r>
            <a:endParaRPr lang="en-US" altLang="zh-TW" sz="2400" dirty="0">
              <a:solidFill>
                <a:schemeClr val="bg2"/>
              </a:solidFill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82" t="2252" r="11852"/>
          <a:stretch/>
        </p:blipFill>
        <p:spPr>
          <a:xfrm>
            <a:off x="911424" y="1129541"/>
            <a:ext cx="4881388" cy="4680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9" name="橢圓 8"/>
          <p:cNvSpPr/>
          <p:nvPr/>
        </p:nvSpPr>
        <p:spPr>
          <a:xfrm>
            <a:off x="1055440" y="3461022"/>
            <a:ext cx="1879935" cy="18722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10" name="橢圓 9"/>
          <p:cNvSpPr/>
          <p:nvPr/>
        </p:nvSpPr>
        <p:spPr>
          <a:xfrm>
            <a:off x="6960096" y="3143107"/>
            <a:ext cx="1879935" cy="187220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62943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TW" altLang="en-US" dirty="0" smtClean="0"/>
              <a:t>結論</a:t>
            </a:r>
            <a:endParaRPr lang="zh-HK" altLang="en-US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4079776" y="3212976"/>
            <a:ext cx="363913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chemeClr val="bg2"/>
                </a:solidFill>
              </a:rPr>
              <a:t>影響</a:t>
            </a:r>
            <a:r>
              <a:rPr lang="zh-TW" altLang="en-US" sz="3600" dirty="0">
                <a:solidFill>
                  <a:schemeClr val="bg2"/>
                </a:solidFill>
              </a:rPr>
              <a:t>汽車</a:t>
            </a:r>
            <a:r>
              <a:rPr lang="zh-TW" altLang="en-US" sz="3600" dirty="0">
                <a:solidFill>
                  <a:schemeClr val="bg2"/>
                </a:solidFill>
              </a:rPr>
              <a:t>竊盜</a:t>
            </a:r>
            <a:r>
              <a:rPr lang="zh-TW" altLang="en-US" sz="2400" dirty="0">
                <a:solidFill>
                  <a:schemeClr val="bg2"/>
                </a:solidFill>
              </a:rPr>
              <a:t>的因素</a:t>
            </a:r>
            <a:r>
              <a:rPr lang="en-US" altLang="zh-TW" sz="2400" dirty="0">
                <a:solidFill>
                  <a:schemeClr val="bg2"/>
                </a:solidFill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accent1"/>
                </a:solidFill>
              </a:rPr>
              <a:t>路燈</a:t>
            </a:r>
            <a:endParaRPr lang="en-US" altLang="zh-TW" sz="2400" dirty="0">
              <a:solidFill>
                <a:schemeClr val="accent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TW" altLang="en-US" sz="2400" dirty="0">
                <a:solidFill>
                  <a:schemeClr val="accent1"/>
                </a:solidFill>
              </a:rPr>
              <a:t>便利超商</a:t>
            </a:r>
            <a:r>
              <a:rPr lang="zh-TW" altLang="en-US" sz="2400" dirty="0">
                <a:solidFill>
                  <a:schemeClr val="accent1"/>
                </a:solidFill>
              </a:rPr>
              <a:t>店</a:t>
            </a:r>
            <a:endParaRPr lang="zh-HK" altLang="en-US" sz="2400" dirty="0">
              <a:solidFill>
                <a:schemeClr val="accent1"/>
              </a:solidFill>
            </a:endParaRPr>
          </a:p>
        </p:txBody>
      </p:sp>
      <p:sp>
        <p:nvSpPr>
          <p:cNvPr id="15" name="文字方塊 14"/>
          <p:cNvSpPr txBox="1"/>
          <p:nvPr/>
        </p:nvSpPr>
        <p:spPr>
          <a:xfrm>
            <a:off x="1343472" y="1988840"/>
            <a:ext cx="363913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chemeClr val="bg2"/>
                </a:solidFill>
              </a:rPr>
              <a:t>影響</a:t>
            </a:r>
            <a:r>
              <a:rPr lang="zh-TW" altLang="en-US" sz="3600" dirty="0">
                <a:solidFill>
                  <a:schemeClr val="bg2"/>
                </a:solidFill>
              </a:rPr>
              <a:t>住宅竊盜</a:t>
            </a:r>
            <a:r>
              <a:rPr lang="zh-TW" altLang="en-US" sz="2400" dirty="0">
                <a:solidFill>
                  <a:schemeClr val="bg2"/>
                </a:solidFill>
              </a:rPr>
              <a:t>的因素</a:t>
            </a:r>
            <a:r>
              <a:rPr lang="en-US" altLang="zh-TW" sz="2400" dirty="0">
                <a:solidFill>
                  <a:schemeClr val="bg2"/>
                </a:solidFill>
              </a:rPr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TW" sz="2400" dirty="0">
                <a:solidFill>
                  <a:schemeClr val="accent1"/>
                </a:solidFill>
              </a:rPr>
              <a:t>CCTV</a:t>
            </a:r>
            <a:endParaRPr lang="zh-HK" altLang="en-US" sz="2400" dirty="0">
              <a:solidFill>
                <a:schemeClr val="accent1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7104112" y="5013176"/>
            <a:ext cx="410080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solidFill>
                  <a:schemeClr val="bg2"/>
                </a:solidFill>
              </a:rPr>
              <a:t>影響</a:t>
            </a:r>
            <a:r>
              <a:rPr lang="zh-TW" altLang="en-US" sz="3600" dirty="0" smtClean="0">
                <a:solidFill>
                  <a:schemeClr val="bg2"/>
                </a:solidFill>
              </a:rPr>
              <a:t>自行車竊盜</a:t>
            </a:r>
            <a:r>
              <a:rPr lang="zh-TW" altLang="en-US" sz="2400" dirty="0">
                <a:solidFill>
                  <a:schemeClr val="bg2"/>
                </a:solidFill>
              </a:rPr>
              <a:t>的因素</a:t>
            </a:r>
            <a:r>
              <a:rPr lang="en-US" altLang="zh-TW" sz="2400" dirty="0">
                <a:solidFill>
                  <a:schemeClr val="bg2"/>
                </a:solidFill>
              </a:rPr>
              <a:t>:</a:t>
            </a:r>
          </a:p>
          <a:p>
            <a:r>
              <a:rPr lang="zh-TW" altLang="en-US" sz="2400" dirty="0" smtClean="0">
                <a:solidFill>
                  <a:schemeClr val="accent1"/>
                </a:solidFill>
              </a:rPr>
              <a:t>無</a:t>
            </a:r>
            <a:endParaRPr lang="zh-HK" altLang="en-US" sz="2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791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590550" y="4240947"/>
            <a:ext cx="97155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>
            <a:off x="3276600" y="3524250"/>
            <a:ext cx="908685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3624981" y="3263384"/>
            <a:ext cx="502233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7200" dirty="0" smtClean="0">
                <a:solidFill>
                  <a:schemeClr val="accent1"/>
                </a:solidFill>
              </a:rPr>
              <a:t>THANK YOU</a:t>
            </a:r>
            <a:endParaRPr kumimoji="1" lang="zh-CN" altLang="en-US" sz="7200" dirty="0">
              <a:solidFill>
                <a:schemeClr val="accent1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5269173" y="1306665"/>
            <a:ext cx="1733954" cy="1733954"/>
          </a:xfrm>
          <a:prstGeom prst="ellipse">
            <a:avLst/>
          </a:prstGeom>
          <a:noFill/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 dirty="0">
              <a:solidFill>
                <a:srgbClr val="103154"/>
              </a:solidFill>
            </a:endParaRPr>
          </a:p>
        </p:txBody>
      </p:sp>
      <p:cxnSp>
        <p:nvCxnSpPr>
          <p:cNvPr id="8" name="直接连接符 7"/>
          <p:cNvCxnSpPr/>
          <p:nvPr/>
        </p:nvCxnSpPr>
        <p:spPr>
          <a:xfrm flipV="1">
            <a:off x="3276600" y="2740623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V="1">
            <a:off x="7464299" y="973365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 flipV="1">
            <a:off x="7574499" y="4253411"/>
            <a:ext cx="1550451" cy="783629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3000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FFFFFF"/>
                </a:solidFill>
              </a:rPr>
              <a:t> 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04850" y="450726"/>
            <a:ext cx="2654845" cy="457994"/>
          </a:xfrm>
        </p:spPr>
        <p:txBody>
          <a:bodyPr/>
          <a:lstStyle/>
          <a:p>
            <a:r>
              <a:rPr lang="en-US" altLang="zh-CN" sz="3200" dirty="0" smtClean="0">
                <a:solidFill>
                  <a:srgbClr val="FFFFFF"/>
                </a:solidFill>
              </a:rPr>
              <a:t>Outline</a:t>
            </a:r>
            <a:endParaRPr lang="zh-CN" altLang="en-US" sz="3200" dirty="0">
              <a:solidFill>
                <a:srgbClr val="FFFFFF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59361" y="3172087"/>
            <a:ext cx="5553075" cy="1527276"/>
          </a:xfrm>
          <a:prstGeom prst="rect">
            <a:avLst/>
          </a:prstGeom>
        </p:spPr>
        <p:txBody>
          <a:bodyPr wrap="square" lIns="68570" tIns="34289" rIns="68570" bIns="34289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TW" altLang="en-US" sz="4400" dirty="0" smtClean="0">
                <a:solidFill>
                  <a:srgbClr val="FFFFFF"/>
                </a:solidFill>
                <a:latin typeface="+mn-ea"/>
              </a:rPr>
              <a:t>動機</a:t>
            </a:r>
            <a:endParaRPr lang="en-US" altLang="zh-TW" sz="4400" dirty="0">
              <a:solidFill>
                <a:srgbClr val="FFFFFF"/>
              </a:solidFill>
              <a:latin typeface="+mn-ea"/>
            </a:endParaRPr>
          </a:p>
          <a:p>
            <a:pPr defTabSz="685681">
              <a:lnSpc>
                <a:spcPct val="130000"/>
              </a:lnSpc>
            </a:pPr>
            <a:endParaRPr lang="zh-CN" altLang="en-US" sz="3200" dirty="0" smtClean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287688" y="2349594"/>
            <a:ext cx="2031325" cy="814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TW" altLang="en-US" sz="4000" dirty="0">
                <a:solidFill>
                  <a:srgbClr val="FFFFFF"/>
                </a:solidFill>
                <a:latin typeface="+mn-ea"/>
              </a:rPr>
              <a:t>分析</a:t>
            </a:r>
            <a:r>
              <a:rPr lang="zh-TW" altLang="en-US" sz="3200" dirty="0">
                <a:solidFill>
                  <a:srgbClr val="FFFFFF"/>
                </a:solidFill>
                <a:latin typeface="+mn-ea"/>
              </a:rPr>
              <a:t>方法</a:t>
            </a:r>
            <a:endParaRPr lang="en-US" altLang="zh-TW" sz="3200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132004" y="3645024"/>
            <a:ext cx="2800767" cy="8867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85681">
              <a:lnSpc>
                <a:spcPct val="130000"/>
              </a:lnSpc>
            </a:pPr>
            <a:r>
              <a:rPr lang="zh-TW" altLang="en-US" sz="4400" dirty="0">
                <a:solidFill>
                  <a:srgbClr val="FFFFFF"/>
                </a:solidFill>
                <a:latin typeface="+mn-ea"/>
              </a:rPr>
              <a:t>視覺化</a:t>
            </a:r>
            <a:r>
              <a:rPr lang="zh-TW" altLang="en-US" sz="3200" dirty="0">
                <a:solidFill>
                  <a:srgbClr val="FFFFFF"/>
                </a:solidFill>
                <a:latin typeface="+mn-ea"/>
              </a:rPr>
              <a:t>呈現</a:t>
            </a:r>
            <a:endParaRPr lang="en-US" altLang="zh-TW" sz="3200" dirty="0">
              <a:solidFill>
                <a:srgbClr val="FFFFFF"/>
              </a:solidFill>
              <a:latin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044066" y="2351834"/>
            <a:ext cx="23903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600" dirty="0">
                <a:solidFill>
                  <a:srgbClr val="FFFFFF"/>
                </a:solidFill>
                <a:latin typeface="+mn-ea"/>
              </a:rPr>
              <a:t>結論</a:t>
            </a:r>
            <a:r>
              <a:rPr lang="zh-TW" altLang="en-US" sz="2800" dirty="0">
                <a:solidFill>
                  <a:srgbClr val="FFFFFF"/>
                </a:solidFill>
                <a:latin typeface="+mn-ea"/>
              </a:rPr>
              <a:t>與</a:t>
            </a:r>
            <a:r>
              <a:rPr lang="zh-TW" altLang="en-US" sz="3600" dirty="0">
                <a:solidFill>
                  <a:srgbClr val="FFFFFF"/>
                </a:solidFill>
                <a:latin typeface="+mn-ea"/>
              </a:rPr>
              <a:t>應用</a:t>
            </a:r>
            <a:endParaRPr lang="zh-HK" altLang="en-US" sz="3600" dirty="0"/>
          </a:p>
        </p:txBody>
      </p:sp>
      <p:cxnSp>
        <p:nvCxnSpPr>
          <p:cNvPr id="12" name="直線接點 11"/>
          <p:cNvCxnSpPr/>
          <p:nvPr/>
        </p:nvCxnSpPr>
        <p:spPr>
          <a:xfrm>
            <a:off x="1059361" y="5373216"/>
            <a:ext cx="10149207" cy="0"/>
          </a:xfrm>
          <a:prstGeom prst="line">
            <a:avLst/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7425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5159896" y="3068960"/>
            <a:ext cx="1691702" cy="482447"/>
          </a:xfrm>
        </p:spPr>
        <p:txBody>
          <a:bodyPr/>
          <a:lstStyle/>
          <a:p>
            <a:pPr algn="ctr"/>
            <a:r>
              <a:rPr lang="zh-TW" altLang="en-US" sz="4000" dirty="0">
                <a:solidFill>
                  <a:srgbClr val="FFFFFF"/>
                </a:solidFill>
              </a:rPr>
              <a:t>動機</a:t>
            </a:r>
            <a:endParaRPr lang="zh-CN" altLang="en-US" sz="4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924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99456" y="5229200"/>
            <a:ext cx="10225136" cy="866419"/>
          </a:xfrm>
        </p:spPr>
        <p:txBody>
          <a:bodyPr/>
          <a:lstStyle/>
          <a:p>
            <a:r>
              <a:rPr lang="zh-TW" altLang="en-US" sz="4400" dirty="0" smtClean="0">
                <a:solidFill>
                  <a:srgbClr val="FFFFFF"/>
                </a:solidFill>
                <a:latin typeface="+mn-ea"/>
              </a:rPr>
              <a:t>根</a:t>
            </a:r>
            <a:r>
              <a:rPr lang="zh-TW" altLang="en-US" sz="2400" dirty="0" smtClean="0">
                <a:solidFill>
                  <a:srgbClr val="FFFFFF"/>
                </a:solidFill>
                <a:latin typeface="+mn-ea"/>
              </a:rPr>
              <a:t>據</a:t>
            </a:r>
            <a:r>
              <a:rPr lang="en-US" altLang="zh-TW" sz="2400" dirty="0" smtClean="0">
                <a:solidFill>
                  <a:srgbClr val="FFFFFF"/>
                </a:solidFill>
                <a:latin typeface="+mn-ea"/>
              </a:rPr>
              <a:t>105</a:t>
            </a:r>
            <a:r>
              <a:rPr lang="zh-TW" altLang="en-US" sz="2400" dirty="0" smtClean="0">
                <a:solidFill>
                  <a:srgbClr val="FFFFFF"/>
                </a:solidFill>
                <a:latin typeface="+mn-ea"/>
              </a:rPr>
              <a:t>年警政署資料顯示竊盜佔各類刑案</a:t>
            </a:r>
            <a:r>
              <a:rPr lang="en-US" altLang="zh-TW" sz="2400" dirty="0" smtClean="0">
                <a:solidFill>
                  <a:srgbClr val="FFFFFF"/>
                </a:solidFill>
                <a:latin typeface="+mn-ea"/>
              </a:rPr>
              <a:t>20.49%</a:t>
            </a:r>
            <a:r>
              <a:rPr lang="zh-TW" altLang="en-US" sz="2400" dirty="0">
                <a:solidFill>
                  <a:srgbClr val="FFFFFF"/>
                </a:solidFill>
                <a:latin typeface="+mn-ea"/>
              </a:rPr>
              <a:t>，</a:t>
            </a:r>
            <a:r>
              <a:rPr lang="zh-TW" altLang="en-US" sz="2400" dirty="0" smtClean="0">
                <a:latin typeface="+mn-ea"/>
              </a:rPr>
              <a:t>位居</a:t>
            </a:r>
            <a:r>
              <a:rPr lang="zh-TW" altLang="en-US" sz="3200" dirty="0" smtClean="0">
                <a:latin typeface="+mn-ea"/>
              </a:rPr>
              <a:t>第二</a:t>
            </a:r>
            <a:endParaRPr lang="en-US" altLang="zh-TW" sz="2400" dirty="0">
              <a:solidFill>
                <a:srgbClr val="FFFFFF"/>
              </a:solidFill>
              <a:latin typeface="+mn-ea"/>
            </a:endParaRPr>
          </a:p>
          <a:p>
            <a:r>
              <a:rPr lang="zh-TW" altLang="en-US" sz="2400" dirty="0" smtClean="0">
                <a:solidFill>
                  <a:srgbClr val="FFFFFF"/>
                </a:solidFill>
                <a:latin typeface="+mn-ea"/>
              </a:rPr>
              <a:t>竊盜事件與民生息息相關，因此我們想透過路燈、</a:t>
            </a:r>
            <a:r>
              <a:rPr lang="en-US" altLang="zh-TW" sz="2400" dirty="0" smtClean="0">
                <a:solidFill>
                  <a:srgbClr val="FFFFFF"/>
                </a:solidFill>
                <a:latin typeface="+mn-ea"/>
              </a:rPr>
              <a:t>CCTV</a:t>
            </a:r>
            <a:r>
              <a:rPr lang="zh-TW" altLang="en-US" sz="2400" dirty="0" smtClean="0">
                <a:solidFill>
                  <a:srgbClr val="FFFFFF"/>
                </a:solidFill>
                <a:latin typeface="+mn-ea"/>
              </a:rPr>
              <a:t>、便利超商分佈來解析竊盜事件的相關性，以提升市民安全。</a:t>
            </a:r>
            <a:endParaRPr lang="zh-CN" altLang="en-US" sz="2400" b="1" dirty="0" smtClean="0">
              <a:solidFill>
                <a:srgbClr val="FFFFFF"/>
              </a:solidFill>
              <a:latin typeface="+mn-ea"/>
            </a:endParaRPr>
          </a:p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TW" altLang="en-US" sz="3200" dirty="0"/>
              <a:t>動機</a:t>
            </a:r>
            <a:endParaRPr lang="zh-CN" altLang="en-US" sz="3200" dirty="0"/>
          </a:p>
        </p:txBody>
      </p:sp>
      <p:sp>
        <p:nvSpPr>
          <p:cNvPr id="74" name="圓角矩形 73"/>
          <p:cNvSpPr/>
          <p:nvPr/>
        </p:nvSpPr>
        <p:spPr>
          <a:xfrm>
            <a:off x="8514785" y="1052736"/>
            <a:ext cx="1631504" cy="388843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73" name="圖片 72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680" y="764704"/>
            <a:ext cx="6930609" cy="4732355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1340768"/>
            <a:ext cx="72008" cy="4248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621253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4007768" y="6025531"/>
            <a:ext cx="5401047" cy="287982"/>
          </a:xfrm>
        </p:spPr>
        <p:txBody>
          <a:bodyPr/>
          <a:lstStyle/>
          <a:p>
            <a:r>
              <a:rPr lang="zh-TW" altLang="en-US" sz="4000" dirty="0">
                <a:solidFill>
                  <a:srgbClr val="FFFFFF"/>
                </a:solidFill>
                <a:latin typeface="+mn-ea"/>
              </a:rPr>
              <a:t>竊</a:t>
            </a:r>
            <a:r>
              <a:rPr lang="zh-TW" altLang="en-US" sz="2400" dirty="0">
                <a:solidFill>
                  <a:srgbClr val="FFFFFF"/>
                </a:solidFill>
                <a:latin typeface="+mn-ea"/>
              </a:rPr>
              <a:t>盜</a:t>
            </a:r>
            <a:r>
              <a:rPr kumimoji="1" lang="zh-TW" altLang="en-US" sz="2400" dirty="0" smtClean="0">
                <a:solidFill>
                  <a:srgbClr val="FFFFFF"/>
                </a:solidFill>
              </a:rPr>
              <a:t>造成損失絶大部分</a:t>
            </a:r>
            <a:r>
              <a:rPr lang="zh-TW" altLang="en-US" sz="2400" dirty="0">
                <a:latin typeface="+mn-ea"/>
              </a:rPr>
              <a:t>追不回來</a:t>
            </a:r>
            <a:endParaRPr lang="zh-TW" altLang="en-US" sz="2400" dirty="0">
              <a:latin typeface="+mn-ea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TW" altLang="en-US" sz="3200" dirty="0" smtClean="0"/>
              <a:t>動機</a:t>
            </a:r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lumMod val="60000"/>
                <a:lumOff val="40000"/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600" y="1124744"/>
            <a:ext cx="7638771" cy="468052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7" name="矩形 6"/>
          <p:cNvSpPr/>
          <p:nvPr/>
        </p:nvSpPr>
        <p:spPr>
          <a:xfrm>
            <a:off x="0" y="1340768"/>
            <a:ext cx="72008" cy="4248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2073579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版面配置區 1"/>
          <p:cNvSpPr>
            <a:spLocks noGrp="1"/>
          </p:cNvSpPr>
          <p:nvPr>
            <p:ph type="body" sz="quarter" idx="10"/>
          </p:nvPr>
        </p:nvSpPr>
        <p:spPr>
          <a:xfrm>
            <a:off x="4151784" y="5949280"/>
            <a:ext cx="5401047" cy="287982"/>
          </a:xfrm>
        </p:spPr>
        <p:txBody>
          <a:bodyPr/>
          <a:lstStyle/>
          <a:p>
            <a:r>
              <a:rPr lang="zh-TW" altLang="en-US" sz="4000" dirty="0">
                <a:solidFill>
                  <a:srgbClr val="FFFFFF"/>
                </a:solidFill>
                <a:latin typeface="+mn-ea"/>
              </a:rPr>
              <a:t>竊</a:t>
            </a:r>
            <a:r>
              <a:rPr lang="zh-TW" altLang="en-US" sz="2400" dirty="0">
                <a:solidFill>
                  <a:srgbClr val="FFFFFF"/>
                </a:solidFill>
                <a:latin typeface="+mn-ea"/>
              </a:rPr>
              <a:t>盜</a:t>
            </a:r>
            <a:r>
              <a:rPr lang="zh-TW" altLang="en-US" sz="2400" dirty="0">
                <a:solidFill>
                  <a:srgbClr val="FFFFFF"/>
                </a:solidFill>
                <a:latin typeface="+mn-ea"/>
              </a:rPr>
              <a:t>的</a:t>
            </a:r>
            <a:r>
              <a:rPr lang="zh-TW" altLang="en-US" sz="2400" dirty="0">
                <a:solidFill>
                  <a:srgbClr val="FFFFFF"/>
                </a:solidFill>
                <a:latin typeface="+mn-ea"/>
              </a:rPr>
              <a:t>發生</a:t>
            </a:r>
            <a:r>
              <a:rPr lang="zh-TW" altLang="en-US" sz="2400" dirty="0">
                <a:latin typeface="+mn-ea"/>
              </a:rPr>
              <a:t>頻率非常高</a:t>
            </a:r>
            <a:endParaRPr lang="zh-TW" altLang="en-US" sz="2400" dirty="0">
              <a:latin typeface="+mn-ea"/>
            </a:endParaRPr>
          </a:p>
        </p:txBody>
      </p:sp>
      <p:sp>
        <p:nvSpPr>
          <p:cNvPr id="3" name="文字版面配置區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TW" altLang="en-US" sz="3200" dirty="0"/>
              <a:t>動機</a:t>
            </a:r>
          </a:p>
          <a:p>
            <a:endParaRPr kumimoji="1" lang="zh-TW" altLang="en-US" sz="32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050" y="1234375"/>
            <a:ext cx="6768752" cy="44612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5" name="矩形 4"/>
          <p:cNvSpPr/>
          <p:nvPr/>
        </p:nvSpPr>
        <p:spPr>
          <a:xfrm>
            <a:off x="0" y="1340768"/>
            <a:ext cx="72008" cy="42484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</p:spTree>
    <p:extLst>
      <p:ext uri="{BB962C8B-B14F-4D97-AF65-F5344CB8AC3E}">
        <p14:creationId xmlns:p14="http://schemas.microsoft.com/office/powerpoint/2010/main" val="1683616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5375920" y="2708920"/>
            <a:ext cx="1512168" cy="1152128"/>
          </a:xfrm>
        </p:spPr>
        <p:txBody>
          <a:bodyPr/>
          <a:lstStyle/>
          <a:p>
            <a:r>
              <a:rPr lang="zh-TW" altLang="en-US" sz="4000" dirty="0" smtClean="0"/>
              <a:t>分析</a:t>
            </a:r>
            <a:endParaRPr lang="en-US" altLang="zh-TW" sz="4000" dirty="0" smtClean="0"/>
          </a:p>
          <a:p>
            <a:r>
              <a:rPr lang="zh-TW" altLang="en-US" sz="4000" dirty="0" smtClean="0"/>
              <a:t>方法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66607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TW" altLang="en-US" sz="3200" dirty="0" smtClean="0">
                <a:solidFill>
                  <a:srgbClr val="FFFFFF"/>
                </a:solidFill>
              </a:rPr>
              <a:t>分析方法</a:t>
            </a:r>
            <a:endParaRPr lang="zh-CN" altLang="en-US" sz="3200" dirty="0">
              <a:solidFill>
                <a:srgbClr val="FFFFFF"/>
              </a:solidFill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704851" y="1639080"/>
            <a:ext cx="2435696" cy="864097"/>
            <a:chOff x="6324600" y="2060846"/>
            <a:chExt cx="2435696" cy="864097"/>
          </a:xfrm>
        </p:grpSpPr>
        <p:grpSp>
          <p:nvGrpSpPr>
            <p:cNvPr id="11" name="组合 10"/>
            <p:cNvGrpSpPr/>
            <p:nvPr/>
          </p:nvGrpSpPr>
          <p:grpSpPr>
            <a:xfrm>
              <a:off x="6324600" y="2060846"/>
              <a:ext cx="2435696" cy="864097"/>
              <a:chOff x="6324600" y="1916831"/>
              <a:chExt cx="2435696" cy="1080121"/>
            </a:xfrm>
          </p:grpSpPr>
          <p:sp>
            <p:nvSpPr>
              <p:cNvPr id="12" name="平行四边形 11"/>
              <p:cNvSpPr/>
              <p:nvPr/>
            </p:nvSpPr>
            <p:spPr>
              <a:xfrm rot="16200000">
                <a:off x="5975893" y="2265541"/>
                <a:ext cx="1080120" cy="382702"/>
              </a:xfrm>
              <a:prstGeom prst="parallelogram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矩形 12"/>
              <p:cNvSpPr/>
              <p:nvPr/>
            </p:nvSpPr>
            <p:spPr>
              <a:xfrm>
                <a:off x="6324600" y="1916831"/>
                <a:ext cx="2435696" cy="936105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6528048" y="2187707"/>
              <a:ext cx="21189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dirty="0"/>
                <a:t>資料前處理：</a:t>
              </a:r>
              <a:endParaRPr lang="zh-CN" altLang="en-US" sz="2400" b="1" dirty="0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04851" y="3356992"/>
            <a:ext cx="2435696" cy="864097"/>
            <a:chOff x="6324600" y="3568079"/>
            <a:chExt cx="2435696" cy="864097"/>
          </a:xfrm>
        </p:grpSpPr>
        <p:grpSp>
          <p:nvGrpSpPr>
            <p:cNvPr id="14" name="组合 13"/>
            <p:cNvGrpSpPr/>
            <p:nvPr/>
          </p:nvGrpSpPr>
          <p:grpSpPr>
            <a:xfrm>
              <a:off x="6324600" y="3568079"/>
              <a:ext cx="2435696" cy="864097"/>
              <a:chOff x="6324600" y="1916831"/>
              <a:chExt cx="2435696" cy="1080121"/>
            </a:xfrm>
          </p:grpSpPr>
          <p:sp>
            <p:nvSpPr>
              <p:cNvPr id="15" name="平行四边形 14"/>
              <p:cNvSpPr/>
              <p:nvPr/>
            </p:nvSpPr>
            <p:spPr>
              <a:xfrm rot="16200000">
                <a:off x="5975893" y="2265541"/>
                <a:ext cx="1080120" cy="382702"/>
              </a:xfrm>
              <a:prstGeom prst="parallelogram">
                <a:avLst/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矩形 15"/>
              <p:cNvSpPr/>
              <p:nvPr/>
            </p:nvSpPr>
            <p:spPr>
              <a:xfrm>
                <a:off x="6324600" y="1916831"/>
                <a:ext cx="2435696" cy="936105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3" name="文本框 22"/>
            <p:cNvSpPr txBox="1"/>
            <p:nvPr/>
          </p:nvSpPr>
          <p:spPr>
            <a:xfrm>
              <a:off x="6528048" y="3683292"/>
              <a:ext cx="21189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dirty="0"/>
                <a:t>分析方法：</a:t>
              </a:r>
              <a:endParaRPr lang="zh-CN" altLang="en-US" sz="2400" b="1" dirty="0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04851" y="5074904"/>
            <a:ext cx="2705106" cy="864097"/>
            <a:chOff x="6324600" y="5157191"/>
            <a:chExt cx="2705106" cy="864097"/>
          </a:xfrm>
        </p:grpSpPr>
        <p:grpSp>
          <p:nvGrpSpPr>
            <p:cNvPr id="17" name="组合 16"/>
            <p:cNvGrpSpPr/>
            <p:nvPr/>
          </p:nvGrpSpPr>
          <p:grpSpPr>
            <a:xfrm>
              <a:off x="6324600" y="5157191"/>
              <a:ext cx="2435696" cy="864097"/>
              <a:chOff x="6324600" y="1916831"/>
              <a:chExt cx="2435696" cy="1080121"/>
            </a:xfrm>
          </p:grpSpPr>
          <p:sp>
            <p:nvSpPr>
              <p:cNvPr id="18" name="平行四边形 17"/>
              <p:cNvSpPr/>
              <p:nvPr/>
            </p:nvSpPr>
            <p:spPr>
              <a:xfrm rot="16200000">
                <a:off x="5975893" y="2265541"/>
                <a:ext cx="1080120" cy="382702"/>
              </a:xfrm>
              <a:prstGeom prst="parallelogram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6324600" y="1916831"/>
                <a:ext cx="2435696" cy="93610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6528048" y="5300800"/>
              <a:ext cx="25016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400" dirty="0"/>
                <a:t>視覺化呈現：</a:t>
              </a:r>
              <a:endParaRPr lang="zh-CN" altLang="en-US" sz="2400" b="1" dirty="0"/>
            </a:p>
          </p:txBody>
        </p:sp>
      </p:grpSp>
      <p:sp>
        <p:nvSpPr>
          <p:cNvPr id="25" name="TextBox 13"/>
          <p:cNvSpPr txBox="1"/>
          <p:nvPr/>
        </p:nvSpPr>
        <p:spPr>
          <a:xfrm>
            <a:off x="3409957" y="1505427"/>
            <a:ext cx="794262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撈取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CCTV(1.3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萬筆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)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、路燈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(15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萬筆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)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、竊盜資料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(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汽車、自行車、住宅，約兩千筆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)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，及民間開放資料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(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便利超商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-7-11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、全家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)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。</a:t>
            </a:r>
            <a:endParaRPr lang="en-US" altLang="zh-TW" sz="2000" dirty="0">
              <a:solidFill>
                <a:srgbClr val="FFFFFF"/>
              </a:solidFill>
              <a:latin typeface="+mn-ea"/>
            </a:endParaRPr>
          </a:p>
          <a:p>
            <a:pPr marL="457200" indent="-457200" fontAlgn="base">
              <a:buFont typeface="+mj-lt"/>
              <a:buAutoNum type="arabicPeriod"/>
            </a:pPr>
            <a:endParaRPr lang="en-US" altLang="zh-TW" sz="2000" dirty="0">
              <a:solidFill>
                <a:srgbClr val="FFFFFF"/>
              </a:solidFill>
            </a:endParaRPr>
          </a:p>
          <a:p>
            <a:pPr fontAlgn="base"/>
            <a:r>
              <a:rPr lang="zh-TW" altLang="en-US" sz="2000" dirty="0">
                <a:solidFill>
                  <a:srgbClr val="FFFFFF"/>
                </a:solidFill>
              </a:rPr>
              <a:t>透過</a:t>
            </a:r>
            <a:r>
              <a:rPr lang="zh-TW" altLang="en-US" sz="2000" dirty="0">
                <a:solidFill>
                  <a:srgbClr val="FFFFFF"/>
                </a:solidFill>
              </a:rPr>
              <a:t>爬蟲程式將資料的地址轉成經緯度，以進行資料分析與視覺化。</a:t>
            </a:r>
          </a:p>
        </p:txBody>
      </p:sp>
      <p:sp>
        <p:nvSpPr>
          <p:cNvPr id="26" name="TextBox 13"/>
          <p:cNvSpPr txBox="1"/>
          <p:nvPr/>
        </p:nvSpPr>
        <p:spPr>
          <a:xfrm>
            <a:off x="3436597" y="3307833"/>
            <a:ext cx="7915987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TW" altLang="en-US" sz="2000" dirty="0" smtClean="0">
                <a:solidFill>
                  <a:srgbClr val="FFFFFF"/>
                </a:solidFill>
                <a:latin typeface="+mn-ea"/>
              </a:rPr>
              <a:t>使用相關性分析做變數篩選，</a:t>
            </a:r>
            <a:r>
              <a:rPr lang="en-US" altLang="zh-TW" sz="2400" dirty="0" smtClean="0">
                <a:solidFill>
                  <a:srgbClr val="FFFFFF"/>
                </a:solidFill>
                <a:latin typeface="+mn-ea"/>
              </a:rPr>
              <a:t>DBSCAN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(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聚類分析演算法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)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，將每個類型的盜竊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(</a:t>
            </a:r>
            <a:r>
              <a:rPr lang="zh-TW" altLang="en-US" sz="2000" dirty="0" smtClean="0">
                <a:solidFill>
                  <a:srgbClr val="FFFFFF"/>
                </a:solidFill>
                <a:latin typeface="+mn-ea"/>
              </a:rPr>
              <a:t>汽車、自行車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、住宅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)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透過密度進行分群</a:t>
            </a:r>
            <a:r>
              <a:rPr lang="zh-TW" altLang="en-US" sz="2000" dirty="0" smtClean="0">
                <a:solidFill>
                  <a:srgbClr val="FFFFFF"/>
                </a:solidFill>
                <a:latin typeface="+mn-ea"/>
              </a:rPr>
              <a:t>，再投射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到</a:t>
            </a:r>
            <a:r>
              <a:rPr lang="en-US" altLang="zh-TW" sz="2000" dirty="0">
                <a:solidFill>
                  <a:srgbClr val="FFFFFF"/>
                </a:solidFill>
                <a:latin typeface="+mn-ea"/>
              </a:rPr>
              <a:t>CCTV</a:t>
            </a:r>
            <a:r>
              <a:rPr lang="zh-TW" altLang="en-US" sz="2000" dirty="0">
                <a:solidFill>
                  <a:srgbClr val="FFFFFF"/>
                </a:solidFill>
                <a:latin typeface="+mn-ea"/>
              </a:rPr>
              <a:t>、路燈、超商的密度圖上。</a:t>
            </a:r>
            <a:endParaRPr lang="zh-CN" altLang="en-US" sz="2000" dirty="0">
              <a:solidFill>
                <a:srgbClr val="FFFFFF"/>
              </a:solidFill>
              <a:latin typeface="+mn-ea"/>
              <a:cs typeface="Levenim MT" pitchFamily="2" charset="-79"/>
            </a:endParaRPr>
          </a:p>
        </p:txBody>
      </p:sp>
      <p:sp>
        <p:nvSpPr>
          <p:cNvPr id="27" name="TextBox 13"/>
          <p:cNvSpPr txBox="1"/>
          <p:nvPr/>
        </p:nvSpPr>
        <p:spPr>
          <a:xfrm>
            <a:off x="3469407" y="5218513"/>
            <a:ext cx="7689935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>
              <a:lnSpc>
                <a:spcPct val="130000"/>
              </a:lnSpc>
            </a:pPr>
            <a:r>
              <a:rPr lang="zh-TW" altLang="en-US" sz="2000" dirty="0" smtClean="0">
                <a:solidFill>
                  <a:srgbClr val="FFFFFF"/>
                </a:solidFill>
                <a:latin typeface="+mn-ea"/>
                <a:cs typeface="Levenim MT" pitchFamily="2" charset="-79"/>
              </a:rPr>
              <a:t>利用Ｒ攥寫程式做視覺化</a:t>
            </a:r>
            <a:r>
              <a:rPr lang="zh-TW" altLang="en-US" sz="2000" dirty="0" smtClean="0">
                <a:solidFill>
                  <a:srgbClr val="FFFFFF"/>
                </a:solidFill>
                <a:latin typeface="+mn-ea"/>
                <a:cs typeface="Levenim MT" pitchFamily="2" charset="-79"/>
              </a:rPr>
              <a:t>呈現。</a:t>
            </a:r>
            <a:endParaRPr lang="zh-CN" altLang="en-US" sz="2000" dirty="0">
              <a:solidFill>
                <a:srgbClr val="FFFFFF"/>
              </a:solidFill>
              <a:latin typeface="+mn-ea"/>
              <a:cs typeface="Levenim MT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09669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4871864" y="2708920"/>
            <a:ext cx="2232248" cy="747531"/>
          </a:xfrm>
        </p:spPr>
        <p:txBody>
          <a:bodyPr/>
          <a:lstStyle/>
          <a:p>
            <a:pPr algn="ctr"/>
            <a:r>
              <a:rPr lang="zh-TW" altLang="en-US" sz="3700" dirty="0" smtClean="0"/>
              <a:t>資料</a:t>
            </a:r>
            <a:endParaRPr lang="en-US" altLang="zh-TW" sz="3700" dirty="0"/>
          </a:p>
          <a:p>
            <a:pPr algn="ctr"/>
            <a:r>
              <a:rPr lang="zh-TW" altLang="en-US" sz="3700" dirty="0" smtClean="0"/>
              <a:t>視覺化</a:t>
            </a:r>
            <a:endParaRPr lang="zh-CN" altLang="en-US" sz="3700" dirty="0"/>
          </a:p>
        </p:txBody>
      </p:sp>
    </p:spTree>
    <p:extLst>
      <p:ext uri="{BB962C8B-B14F-4D97-AF65-F5344CB8AC3E}">
        <p14:creationId xmlns:p14="http://schemas.microsoft.com/office/powerpoint/2010/main" val="779025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140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FD4F69"/>
      </a:accent1>
      <a:accent2>
        <a:srgbClr val="FFE644"/>
      </a:accent2>
      <a:accent3>
        <a:srgbClr val="00D582"/>
      </a:accent3>
      <a:accent4>
        <a:srgbClr val="515151"/>
      </a:accent4>
      <a:accent5>
        <a:srgbClr val="919191"/>
      </a:accent5>
      <a:accent6>
        <a:srgbClr val="CACACA"/>
      </a:accent6>
      <a:hlink>
        <a:srgbClr val="0563C1"/>
      </a:hlink>
      <a:folHlink>
        <a:srgbClr val="954F72"/>
      </a:folHlink>
    </a:clrScheme>
    <a:fontScheme name="自定义 4">
      <a:majorFont>
        <a:latin typeface="Segoe UI Light"/>
        <a:ea typeface="微软雅黑"/>
        <a:cs typeface=""/>
      </a:majorFont>
      <a:minorFont>
        <a:latin typeface="Segoe UI Light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369</TotalTime>
  <Words>431</Words>
  <Application>Microsoft Office PowerPoint</Application>
  <PresentationFormat>寬螢幕</PresentationFormat>
  <Paragraphs>65</Paragraphs>
  <Slides>16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1" baseType="lpstr">
      <vt:lpstr>Levenim MT</vt:lpstr>
      <vt:lpstr>微软雅黑</vt:lpstr>
      <vt:lpstr>Arial</vt:lpstr>
      <vt:lpstr>Segoe UI Light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蘇傑華</cp:lastModifiedBy>
  <cp:revision>51</cp:revision>
  <dcterms:created xsi:type="dcterms:W3CDTF">2015-10-09T06:29:32Z</dcterms:created>
  <dcterms:modified xsi:type="dcterms:W3CDTF">2017-11-25T08:03:48Z</dcterms:modified>
</cp:coreProperties>
</file>

<file path=docProps/thumbnail.jpeg>
</file>